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  <p:sldMasterId id="2147484450" r:id="rId2"/>
    <p:sldMasterId id="2147484452" r:id="rId3"/>
  </p:sldMasterIdLst>
  <p:notesMasterIdLst>
    <p:notesMasterId r:id="rId14"/>
  </p:notesMasterIdLst>
  <p:handoutMasterIdLst>
    <p:handoutMasterId r:id="rId15"/>
  </p:handoutMasterIdLst>
  <p:sldIdLst>
    <p:sldId id="256" r:id="rId4"/>
    <p:sldId id="557" r:id="rId5"/>
    <p:sldId id="558" r:id="rId6"/>
    <p:sldId id="554" r:id="rId7"/>
    <p:sldId id="556" r:id="rId8"/>
    <p:sldId id="559" r:id="rId9"/>
    <p:sldId id="550" r:id="rId10"/>
    <p:sldId id="560" r:id="rId11"/>
    <p:sldId id="551" r:id="rId12"/>
    <p:sldId id="552" r:id="rId13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7" autoAdjust="0"/>
    <p:restoredTop sz="94803" autoAdjust="0"/>
  </p:normalViewPr>
  <p:slideViewPr>
    <p:cSldViewPr snapToGrid="0" snapToObjects="1">
      <p:cViewPr varScale="1">
        <p:scale>
          <a:sx n="85" d="100"/>
          <a:sy n="85" d="100"/>
        </p:scale>
        <p:origin x="118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20/06/2021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gif>
</file>

<file path=ppt/media/image2.jpe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20/06/2021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65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65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</a:t>
            </a:r>
            <a:endParaRPr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130055" tIns="65028" rIns="130055" bIns="65028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843858" rtl="0" eaLnBrk="1" latinLnBrk="0" hangingPunct="1">
              <a:lnSpc>
                <a:spcPts val="5906"/>
              </a:lnSpc>
              <a:spcBef>
                <a:spcPct val="0"/>
              </a:spcBef>
              <a:buNone/>
              <a:defRPr sz="5516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8"/>
            <a:ext cx="8147304" cy="667512"/>
          </a:xfrm>
        </p:spPr>
        <p:txBody>
          <a:bodyPr vert="horz" lIns="130055" tIns="65028" rIns="130055" bIns="65028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011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dfdfgdgdf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Informatica Applicata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9E29E33-B620-47F9-BB04-8846C2A5AFCC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pPr/>
              <a:t>‹N›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>
                <a:solidFill>
                  <a:prstClr val="black"/>
                </a:solidFill>
              </a:rPr>
              <a:t>dfdfgdgdf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dirty="0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Modifica gli stili del testo dello </a:t>
            </a:r>
            <a:r>
              <a:rPr lang="it-IT" dirty="0" err="1"/>
              <a:t>schemalivello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 dirty="0"/>
              <a:t>Team </a:t>
            </a:r>
            <a:r>
              <a:rPr lang="it-IT" dirty="0" err="1"/>
              <a:t>xxxx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l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dfdfgdgdf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60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</p:sldLayoutIdLst>
  <p:hf hdr="0" dt="0"/>
  <p:txStyles>
    <p:titleStyle>
      <a:lvl1pPr algn="ctr" defTabSz="843858" rtl="0" eaLnBrk="1" latinLnBrk="0" hangingPunct="1">
        <a:spcBef>
          <a:spcPct val="0"/>
        </a:spcBef>
        <a:buNone/>
        <a:defRPr sz="46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246110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171509"/>
            <a:ext cx="8147051" cy="495465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8475" y="6356352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8" name="Connettore 1 7"/>
          <p:cNvCxnSpPr/>
          <p:nvPr userDrawn="1"/>
        </p:nvCxnSpPr>
        <p:spPr>
          <a:xfrm flipV="1">
            <a:off x="3564069" y="925393"/>
            <a:ext cx="2126626" cy="0"/>
          </a:xfrm>
          <a:prstGeom prst="line">
            <a:avLst/>
          </a:prstGeom>
          <a:ln w="25400" cap="flat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29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imibit-my.sharepoint.com/:f:/g/personal/l_cocchia_campus_unimib_it/EnX0ECVjY81LnpnVuMfmhBgBVXzjY689NCT27DNlma4MFg?e=L9diV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2020/2021</a:t>
            </a:r>
            <a:endParaRPr lang="en-GB" sz="908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Rettangolo 15">
            <a:extLst>
              <a:ext uri="{FF2B5EF4-FFF2-40B4-BE49-F238E27FC236}">
                <a16:creationId xmlns:a16="http://schemas.microsoft.com/office/drawing/2014/main" id="{AC195E20-AC70-47E0-B303-68217BEE87A9}"/>
              </a:ext>
            </a:extLst>
          </p:cNvPr>
          <p:cNvSpPr/>
          <p:nvPr/>
        </p:nvSpPr>
        <p:spPr>
          <a:xfrm>
            <a:off x="534897" y="3271446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Home monitoring</a:t>
            </a:r>
          </a:p>
          <a:p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Lisa Cocchia - 793569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Emanuele Giannuzzi - 797819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10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Results, Discussion, conclusion </a:t>
            </a:r>
          </a:p>
        </p:txBody>
      </p:sp>
      <p:sp>
        <p:nvSpPr>
          <p:cNvPr id="7" name="Segnaposto piè di pagina 5">
            <a:extLst>
              <a:ext uri="{FF2B5EF4-FFF2-40B4-BE49-F238E27FC236}">
                <a16:creationId xmlns:a16="http://schemas.microsoft.com/office/drawing/2014/main" id="{9980771F-A151-4EF7-A2F7-94B4B477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FF52A19-0765-4BC7-8A48-DFED83D99BB7}"/>
              </a:ext>
            </a:extLst>
          </p:cNvPr>
          <p:cNvSpPr txBox="1"/>
          <p:nvPr/>
        </p:nvSpPr>
        <p:spPr>
          <a:xfrm>
            <a:off x="342198" y="966090"/>
            <a:ext cx="8562298" cy="3639458"/>
          </a:xfrm>
          <a:prstGeom prst="rect">
            <a:avLst/>
          </a:prstGeom>
          <a:noFill/>
        </p:spPr>
        <p:txBody>
          <a:bodyPr wrap="square" lIns="91440" tIns="45720" rIns="91440" bIns="45720" numCol="2" spcCol="324000" rtlCol="0" anchor="t">
            <a:spAutoFit/>
          </a:bodyPr>
          <a:lstStyle/>
          <a:p>
            <a:r>
              <a:rPr lang="it-IT" sz="1600" b="1" dirty="0"/>
              <a:t>Board: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it-IT" sz="1500" dirty="0">
                <a:highlight>
                  <a:srgbClr val="FFFF00"/>
                </a:highlight>
              </a:rPr>
              <a:t>3x ESP8266 WiFi NODEMCU</a:t>
            </a:r>
            <a:endParaRPr lang="it-IT" sz="1600" b="1" dirty="0">
              <a:highlight>
                <a:srgbClr val="FFFF00"/>
              </a:highlight>
            </a:endParaRPr>
          </a:p>
          <a:p>
            <a:r>
              <a:rPr lang="it-IT" sz="1600" b="1" dirty="0"/>
              <a:t>Sensori</a:t>
            </a:r>
            <a:r>
              <a:rPr lang="it-IT" sz="16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DHT22 sensore di temperatura e umidità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DHT11 sensore</a:t>
            </a:r>
            <a:r>
              <a:rPr lang="en-GB" sz="1500" dirty="0"/>
              <a:t> di </a:t>
            </a:r>
            <a:r>
              <a:rPr lang="en-GB" sz="1500" dirty="0" err="1"/>
              <a:t>temperatura</a:t>
            </a:r>
            <a:r>
              <a:rPr lang="en-GB" sz="1500" dirty="0"/>
              <a:t> e </a:t>
            </a:r>
            <a:r>
              <a:rPr lang="en-GB" sz="1500" dirty="0" err="1"/>
              <a:t>umidità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/>
              <a:t>1x AHT20 sensore</a:t>
            </a:r>
            <a:r>
              <a:rPr lang="en-GB" sz="1500" dirty="0"/>
              <a:t> di </a:t>
            </a:r>
            <a:r>
              <a:rPr lang="en-GB" sz="1500" dirty="0" err="1"/>
              <a:t>temperatura</a:t>
            </a:r>
            <a:r>
              <a:rPr lang="en-GB" sz="1500" dirty="0"/>
              <a:t> e </a:t>
            </a:r>
            <a:r>
              <a:rPr lang="en-GB" sz="1500" dirty="0" err="1"/>
              <a:t>umidità</a:t>
            </a:r>
            <a:endParaRPr lang="en-GB" sz="1500" dirty="0"/>
          </a:p>
          <a:p>
            <a:pPr marL="342900" indent="-342900">
              <a:buFontTx/>
              <a:buChar char="-"/>
            </a:pPr>
            <a:r>
              <a:rPr lang="it-IT" sz="1500" dirty="0"/>
              <a:t>1xMQ-4 LPG,CH4,CO, Alcohol, Fumo Sensor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Sensore di umidità del suolo</a:t>
            </a:r>
          </a:p>
          <a:p>
            <a:endParaRPr lang="it-IT" sz="1600" b="1" dirty="0"/>
          </a:p>
          <a:p>
            <a:endParaRPr lang="it-IT" sz="1600" b="1" dirty="0"/>
          </a:p>
          <a:p>
            <a:r>
              <a:rPr lang="it-IT" sz="1600" b="1" dirty="0"/>
              <a:t>Attuatori</a:t>
            </a:r>
            <a:r>
              <a:rPr lang="it-IT" sz="15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2x LED esterni </a:t>
            </a:r>
          </a:p>
          <a:p>
            <a:r>
              <a:rPr lang="it-IT" sz="1600" b="1" dirty="0"/>
              <a:t>Altro: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Cavi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Resistori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Breadboard</a:t>
            </a:r>
          </a:p>
          <a:p>
            <a:r>
              <a:rPr lang="it-IT" sz="800" dirty="0"/>
              <a:t> </a:t>
            </a:r>
            <a:r>
              <a:rPr lang="it-IT" sz="1600" b="1" dirty="0"/>
              <a:t>IDE:</a:t>
            </a:r>
          </a:p>
          <a:p>
            <a:pPr marL="342900" indent="-342900">
              <a:buFontTx/>
              <a:buChar char="-"/>
            </a:pPr>
            <a:r>
              <a:rPr lang="it-IT" sz="1500" dirty="0" err="1"/>
              <a:t>PlatformIO</a:t>
            </a:r>
            <a:r>
              <a:rPr lang="it-IT" sz="1500" dirty="0"/>
              <a:t> IDE for </a:t>
            </a:r>
            <a:r>
              <a:rPr lang="it-IT" sz="1500" dirty="0" err="1"/>
              <a:t>VSCode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 err="1"/>
              <a:t>PyCharm</a:t>
            </a:r>
            <a:endParaRPr lang="it-IT" sz="1500" dirty="0"/>
          </a:p>
          <a:p>
            <a:endParaRPr lang="it-IT" sz="800" b="1" dirty="0"/>
          </a:p>
          <a:p>
            <a:r>
              <a:rPr lang="it-IT" sz="1600" b="1" dirty="0"/>
              <a:t>Tecnologie</a:t>
            </a:r>
            <a:endParaRPr lang="it-IT" sz="1600" dirty="0"/>
          </a:p>
          <a:p>
            <a:pPr marL="342900" indent="-342900">
              <a:buFontTx/>
              <a:buChar char="-"/>
            </a:pPr>
            <a:r>
              <a:rPr lang="it-IT" sz="1500" dirty="0" err="1">
                <a:highlight>
                  <a:srgbClr val="FFFF00"/>
                </a:highlight>
              </a:rPr>
              <a:t>InfluxDB</a:t>
            </a:r>
            <a:endParaRPr lang="it-IT" sz="1500" dirty="0">
              <a:highlight>
                <a:srgbClr val="FFFF00"/>
              </a:highlight>
            </a:endParaRPr>
          </a:p>
          <a:p>
            <a:pPr marL="342900" indent="-342900">
              <a:buFontTx/>
              <a:buChar char="-"/>
            </a:pPr>
            <a:r>
              <a:rPr lang="it-IT" sz="1500" dirty="0" err="1"/>
              <a:t>Flask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/>
              <a:t>MQTT</a:t>
            </a:r>
          </a:p>
        </p:txBody>
      </p:sp>
      <p:pic>
        <p:nvPicPr>
          <p:cNvPr id="7" name="Immagine 6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447C9B15-FF03-41E2-9AE9-D8BAFB2A0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0" y="4880585"/>
            <a:ext cx="2974525" cy="1440520"/>
          </a:xfrm>
          <a:prstGeom prst="rect">
            <a:avLst/>
          </a:prstGeom>
        </p:spPr>
      </p:pic>
      <p:pic>
        <p:nvPicPr>
          <p:cNvPr id="8" name="Immagine 7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CD86E845-E694-4101-B469-04E68584ED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8" t="15090" b="5012"/>
          <a:stretch/>
        </p:blipFill>
        <p:spPr>
          <a:xfrm>
            <a:off x="75555" y="4880585"/>
            <a:ext cx="2072477" cy="1300155"/>
          </a:xfrm>
          <a:prstGeom prst="rect">
            <a:avLst/>
          </a:prstGeom>
        </p:spPr>
      </p:pic>
      <p:pic>
        <p:nvPicPr>
          <p:cNvPr id="10" name="Immagine 9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6BCD5120-0F58-4D24-BC07-CC54B1493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551" y="3429000"/>
            <a:ext cx="2433894" cy="182542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4BD05C3-2108-4D11-849E-866A54B63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" t="13206" r="5213" b="6346"/>
          <a:stretch/>
        </p:blipFill>
        <p:spPr bwMode="auto">
          <a:xfrm>
            <a:off x="5163354" y="4656706"/>
            <a:ext cx="1940996" cy="163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5785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3CC73A9-815D-4CB8-AD08-5F2A30B51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7" y="1218918"/>
            <a:ext cx="9144000" cy="5055433"/>
          </a:xfrm>
          <a:prstGeom prst="rect">
            <a:avLst/>
          </a:prstGeom>
        </p:spPr>
      </p:pic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B7E13578-C80B-43B2-8BD2-27F94434AA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8340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DB49E02B-3FDB-4C9E-9E8F-97CDB111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218" y="3270423"/>
            <a:ext cx="6918464" cy="326287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AD29D31-975D-4A4C-AF0C-3E56B24F03F0}"/>
              </a:ext>
            </a:extLst>
          </p:cNvPr>
          <p:cNvSpPr txBox="1"/>
          <p:nvPr/>
        </p:nvSpPr>
        <p:spPr>
          <a:xfrm>
            <a:off x="112196" y="1107775"/>
            <a:ext cx="8841070" cy="2744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topic</a:t>
            </a:r>
            <a:r>
              <a:rPr lang="it-IT" dirty="0"/>
              <a:t>: </a:t>
            </a:r>
            <a:r>
              <a:rPr lang="it-IT" dirty="0" err="1"/>
              <a:t>cocchiagiannuzzi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Device si collega</a:t>
            </a:r>
          </a:p>
          <a:p>
            <a:pPr marL="342900" indent="-342900">
              <a:buFontTx/>
              <a:buChar char="-"/>
            </a:pPr>
            <a:r>
              <a:rPr lang="it-IT" b="1" dirty="0"/>
              <a:t>/master/info/</a:t>
            </a:r>
            <a:r>
              <a:rPr lang="it-IT" b="1" dirty="0" err="1"/>
              <a:t>get</a:t>
            </a:r>
            <a:r>
              <a:rPr lang="it-IT" b="1" dirty="0"/>
              <a:t> </a:t>
            </a:r>
            <a:r>
              <a:rPr lang="it-IT" dirty="0"/>
              <a:t>-&gt; master, se esiste, risponde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Risposta ricevuta -&gt; Istanzio nuovo client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Nessuna risposta -&gt; Istanzio nuovo master e client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pubblicano su </a:t>
            </a:r>
            <a:r>
              <a:rPr lang="it-IT" b="1" dirty="0"/>
              <a:t>/</a:t>
            </a:r>
            <a:r>
              <a:rPr lang="it-IT" b="1" dirty="0" err="1"/>
              <a:t>sensor_data_update</a:t>
            </a:r>
            <a:r>
              <a:rPr lang="it-IT" dirty="0"/>
              <a:t>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in ascolto su </a:t>
            </a:r>
            <a:r>
              <a:rPr lang="it-IT" b="1" dirty="0"/>
              <a:t>/</a:t>
            </a:r>
            <a:r>
              <a:rPr lang="it-IT" b="1" dirty="0" err="1"/>
              <a:t>actuator_state</a:t>
            </a:r>
            <a:r>
              <a:rPr lang="it-IT" b="1" dirty="0"/>
              <a:t> </a:t>
            </a:r>
            <a:r>
              <a:rPr lang="it-IT" dirty="0"/>
              <a:t>e rispondono con lo stato</a:t>
            </a:r>
          </a:p>
          <a:p>
            <a:pPr marL="342900" indent="-342900">
              <a:buFontTx/>
              <a:buChar char="-"/>
            </a:pPr>
            <a:r>
              <a:rPr lang="it-IT" dirty="0"/>
              <a:t>Disconnessioni gestite</a:t>
            </a:r>
          </a:p>
          <a:p>
            <a:pPr marL="342900" indent="-342900"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6635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82FDBFA9-35A8-45EE-88BD-57926CA3F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40052"/>
            <a:ext cx="9099121" cy="5428241"/>
          </a:xfrm>
        </p:spPr>
        <p:txBody>
          <a:bodyPr vert="horz" lIns="130055" tIns="65028" rIns="130055" bIns="65028" numCol="2" rtlCol="0" anchor="t">
            <a:normAutofit/>
          </a:bodyPr>
          <a:lstStyle/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n-lt"/>
                <a:cs typeface="+mn-cs"/>
              </a:rPr>
              <a:t>Device 1:  Ingresso </a:t>
            </a:r>
          </a:p>
          <a:p>
            <a:pPr marL="764830" lvl="2" indent="-342900" defTabSz="478928"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PIR sensor -&gt; allarme </a:t>
            </a:r>
          </a:p>
          <a:p>
            <a:pPr marL="764830" lvl="2" indent="-342900" defTabSz="478928">
              <a:buFontTx/>
              <a:buChar char="-"/>
            </a:pPr>
            <a:r>
              <a:rPr lang="it-IT" sz="1800" dirty="0" err="1">
                <a:solidFill>
                  <a:schemeClr val="tx1"/>
                </a:solidFill>
                <a:latin typeface="+mn-lt"/>
                <a:cs typeface="+mn-cs"/>
              </a:rPr>
              <a:t>MYsql</a:t>
            </a: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 e </a:t>
            </a:r>
            <a:r>
              <a:rPr lang="it-IT" sz="1800" dirty="0" err="1">
                <a:solidFill>
                  <a:schemeClr val="tx1"/>
                </a:solidFill>
                <a:latin typeface="+mn-lt"/>
                <a:cs typeface="+mn-cs"/>
              </a:rPr>
              <a:t>telegram</a:t>
            </a:r>
            <a:endParaRPr lang="it-IT" sz="1800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n-lt"/>
                <a:cs typeface="+mn-cs"/>
              </a:rPr>
              <a:t>Device 2: cucina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Temperatura e Umidità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Metano -&gt; apertura della finestra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Allarme –&gt; </a:t>
            </a:r>
            <a:r>
              <a:rPr lang="it-IT" sz="1800" dirty="0" err="1">
                <a:solidFill>
                  <a:schemeClr val="tx1"/>
                </a:solidFill>
                <a:latin typeface="+mn-lt"/>
                <a:cs typeface="+mn-cs"/>
              </a:rPr>
              <a:t>MYsql</a:t>
            </a: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 e </a:t>
            </a:r>
            <a:r>
              <a:rPr lang="it-IT" sz="1800" dirty="0" err="1">
                <a:solidFill>
                  <a:schemeClr val="tx1"/>
                </a:solidFill>
                <a:latin typeface="+mn-lt"/>
                <a:cs typeface="+mn-cs"/>
              </a:rPr>
              <a:t>telegram</a:t>
            </a:r>
            <a:endParaRPr lang="it-IT" sz="1800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n-lt"/>
                <a:cs typeface="+mn-cs"/>
              </a:rPr>
              <a:t>Device 3: serra</a:t>
            </a:r>
          </a:p>
          <a:p>
            <a:pPr marL="764830" lvl="2" indent="-342900" defTabSz="478928"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Umidità del terreno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Temperatura e Umidità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Finestre che si aprono in base alla temperatura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Irrigazione automatica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800" dirty="0" err="1">
                <a:solidFill>
                  <a:schemeClr val="tx1"/>
                </a:solidFill>
                <a:latin typeface="+mn-lt"/>
                <a:cs typeface="+mn-cs"/>
              </a:rPr>
              <a:t>Openweather</a:t>
            </a:r>
            <a:r>
              <a:rPr lang="it-IT" sz="1800" dirty="0">
                <a:solidFill>
                  <a:schemeClr val="tx1"/>
                </a:solidFill>
                <a:latin typeface="+mn-lt"/>
                <a:cs typeface="+mn-cs"/>
              </a:rPr>
              <a:t> -&gt; controlli con frequenza maggiore</a:t>
            </a:r>
          </a:p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n-lt"/>
                <a:cs typeface="+mn-cs"/>
              </a:rPr>
              <a:t>Device 3: box</a:t>
            </a: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n-lt"/>
                <a:cs typeface="+mn-cs"/>
              </a:rPr>
              <a:t>Apertura automatica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endParaRPr lang="it-IT" sz="1800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endParaRPr lang="it-IT" sz="1800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Arial"/>
              <a:cs typeface="Arial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EF1E3446-259D-4F7D-A8AB-204CC900499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0919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82FDBFA9-35A8-45EE-88BD-57926CA3F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30055" tIns="65028" rIns="130055" bIns="65028" rtlCol="0" anchor="t">
            <a:normAutofit fontScale="92500" lnSpcReduction="10000"/>
          </a:bodyPr>
          <a:lstStyle/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1:  Ingresso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Luminosità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Luce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2: cucina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Metano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Luce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3: serra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 del terreno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 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Arial"/>
              <a:cs typeface="Arial"/>
            </a:endParaRPr>
          </a:p>
          <a:p>
            <a:pPr marL="421640" lvl="1" indent="0">
              <a:buNone/>
            </a:pPr>
            <a:r>
              <a:rPr lang="it-IT" sz="1800" dirty="0">
                <a:latin typeface="Arial"/>
                <a:cs typeface="Arial"/>
                <a:hlinkClick r:id="rId3"/>
              </a:rPr>
              <a:t>Link alla cartella drive</a:t>
            </a:r>
            <a:r>
              <a:rPr lang="it-IT" sz="1800" dirty="0">
                <a:latin typeface="Arial"/>
                <a:cs typeface="Arial"/>
              </a:rPr>
              <a:t> </a:t>
            </a: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11" name="Immagine 10" descr="Immagine che contiene testo, elettronico, circuito, screenshot&#10;&#10;Descrizione generata automaticamente">
            <a:extLst>
              <a:ext uri="{FF2B5EF4-FFF2-40B4-BE49-F238E27FC236}">
                <a16:creationId xmlns:a16="http://schemas.microsoft.com/office/drawing/2014/main" id="{0958D3B2-38C0-4274-B991-8FF4B1021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014" y="2615373"/>
            <a:ext cx="4272361" cy="2038296"/>
          </a:xfrm>
          <a:prstGeom prst="rect">
            <a:avLst/>
          </a:prstGeom>
        </p:spPr>
      </p:pic>
      <p:pic>
        <p:nvPicPr>
          <p:cNvPr id="14" name="Immagine 13" descr="Immagine che contiene testo, elettronico, circuito&#10;&#10;Descrizione generata automaticamente">
            <a:extLst>
              <a:ext uri="{FF2B5EF4-FFF2-40B4-BE49-F238E27FC236}">
                <a16:creationId xmlns:a16="http://schemas.microsoft.com/office/drawing/2014/main" id="{105EC2C5-7667-45E2-B63A-F56E81A528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695" y="1040052"/>
            <a:ext cx="3294680" cy="136292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A89EBE7-9FA5-4C0C-B14D-218324E1B5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440" y="4006934"/>
            <a:ext cx="3293521" cy="2601037"/>
          </a:xfrm>
          <a:prstGeom prst="rect">
            <a:avLst/>
          </a:prstGeom>
        </p:spPr>
      </p:pic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EF1E3446-259D-4F7D-A8AB-204CC900499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6723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Telegram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675671D6-AA0B-4C23-9193-74DCAFF52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4316" y="966086"/>
            <a:ext cx="2838567" cy="1212145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12" name="Immagine 11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F95DCEFE-3C89-4D90-8452-C98CFF874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5" y="981977"/>
            <a:ext cx="9007090" cy="542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41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9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system: choices, parameters, use cases</a:t>
            </a:r>
          </a:p>
        </p:txBody>
      </p:sp>
      <p:sp>
        <p:nvSpPr>
          <p:cNvPr id="7" name="Segnaposto piè di pagina 5">
            <a:extLst>
              <a:ext uri="{FF2B5EF4-FFF2-40B4-BE49-F238E27FC236}">
                <a16:creationId xmlns:a16="http://schemas.microsoft.com/office/drawing/2014/main" id="{C8DAC4C4-5E2E-41A7-B3F3-FDCAFC531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51188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0</TotalTime>
  <Words>342</Words>
  <Application>Microsoft Office PowerPoint</Application>
  <PresentationFormat>Presentazione su schermo (4:3)</PresentationFormat>
  <Paragraphs>106</Paragraphs>
  <Slides>10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Courier New</vt:lpstr>
      <vt:lpstr>Wingdings 2</vt:lpstr>
      <vt:lpstr>Sella</vt:lpstr>
      <vt:lpstr>1_Sella</vt:lpstr>
      <vt:lpstr>2_Sella</vt:lpstr>
      <vt:lpstr>Presentazione standard di PowerPoint</vt:lpstr>
      <vt:lpstr>Materials</vt:lpstr>
      <vt:lpstr>Method</vt:lpstr>
      <vt:lpstr>MQTT</vt:lpstr>
      <vt:lpstr>Method</vt:lpstr>
      <vt:lpstr>Method</vt:lpstr>
      <vt:lpstr>Telegram</vt:lpstr>
      <vt:lpstr>Web Server</vt:lpstr>
      <vt:lpstr>Method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Lisa .</cp:lastModifiedBy>
  <cp:revision>762</cp:revision>
  <cp:lastPrinted>2019-04-08T11:17:13Z</cp:lastPrinted>
  <dcterms:created xsi:type="dcterms:W3CDTF">2011-04-16T15:48:33Z</dcterms:created>
  <dcterms:modified xsi:type="dcterms:W3CDTF">2021-06-20T10:32:00Z</dcterms:modified>
</cp:coreProperties>
</file>